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256" r:id="rId2"/>
    <p:sldId id="309" r:id="rId3"/>
    <p:sldId id="257" r:id="rId4"/>
    <p:sldId id="313" r:id="rId5"/>
    <p:sldId id="314" r:id="rId6"/>
    <p:sldId id="315" r:id="rId7"/>
    <p:sldId id="301" r:id="rId8"/>
    <p:sldId id="303" r:id="rId9"/>
    <p:sldId id="259" r:id="rId10"/>
    <p:sldId id="260" r:id="rId11"/>
    <p:sldId id="261" r:id="rId12"/>
    <p:sldId id="305" r:id="rId13"/>
    <p:sldId id="262" r:id="rId14"/>
    <p:sldId id="263" r:id="rId15"/>
    <p:sldId id="265" r:id="rId16"/>
    <p:sldId id="266" r:id="rId17"/>
    <p:sldId id="306" r:id="rId18"/>
    <p:sldId id="316" r:id="rId19"/>
    <p:sldId id="272" r:id="rId20"/>
    <p:sldId id="273" r:id="rId21"/>
    <p:sldId id="274" r:id="rId22"/>
    <p:sldId id="286" r:id="rId23"/>
    <p:sldId id="275" r:id="rId24"/>
    <p:sldId id="311" r:id="rId25"/>
    <p:sldId id="276" r:id="rId26"/>
    <p:sldId id="318" r:id="rId27"/>
    <p:sldId id="284" r:id="rId28"/>
    <p:sldId id="285" r:id="rId29"/>
    <p:sldId id="287" r:id="rId30"/>
    <p:sldId id="291" r:id="rId31"/>
    <p:sldId id="293" r:id="rId32"/>
    <p:sldId id="300" r:id="rId33"/>
    <p:sldId id="319" r:id="rId34"/>
    <p:sldId id="320" r:id="rId35"/>
    <p:sldId id="294" r:id="rId36"/>
    <p:sldId id="322" r:id="rId37"/>
    <p:sldId id="312" r:id="rId38"/>
  </p:sldIdLst>
  <p:sldSz cx="9144000" cy="6858000" type="screen4x3"/>
  <p:notesSz cx="9144000" cy="6858000"/>
  <p:defaultTextStyle>
    <a:defPPr>
      <a:defRPr lang="en-GB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85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45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AA7C48-8047-604E-A758-11A3A532F2F2}" type="datetime1">
              <a:rPr lang="en-GB" smtClean="0"/>
              <a:t>23/11/2017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BFD446-0E11-A049-BA89-FB2EE40DBAE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265CE0-2D41-174C-9525-FD4403383BE7}" type="datetime1">
              <a:rPr lang="en-GB" smtClean="0"/>
              <a:t>23/11/2017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07B21C-B547-0E48-A7BF-36CDA6A5561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7B21C-B547-0E48-A7BF-36CDA6A5561D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EFD55-CAB3-9046-AB34-A494439F5C66}" type="datetime1">
              <a:rPr lang="en-GB" smtClean="0"/>
              <a:t>23/11/2017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EFAE1-D362-F74C-812C-26D9847E5A96}" type="datetime1">
              <a:rPr lang="en-GB" smtClean="0"/>
              <a:t>23/11/2017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C108E-991A-0247-B178-B59EFD4463AC}" type="datetime1">
              <a:rPr lang="en-GB" smtClean="0"/>
              <a:t>23/11/2017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AAA3-54D7-584E-A4F9-1E9F95ACC1F7}" type="datetime1">
              <a:rPr lang="en-GB" smtClean="0"/>
              <a:t>23/11/2017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DD23A-838E-0842-835C-4E9229A31B77}" type="datetime1">
              <a:rPr lang="en-GB" smtClean="0"/>
              <a:t>23/11/2017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894D-4F4E-3E43-BA31-F5EADDD4F5FD}" type="datetime1">
              <a:rPr lang="en-GB" smtClean="0"/>
              <a:t>23/11/2017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126D9-A6AA-714E-8149-4BC019901974}" type="datetime1">
              <a:rPr lang="en-GB" smtClean="0"/>
              <a:t>23/11/2017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FE7D5-5513-014E-BCF3-C04BC6340BB0}" type="datetime1">
              <a:rPr lang="en-GB" smtClean="0"/>
              <a:t>23/11/2017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C1AE4-75A4-8846-863B-EBD0299291A3}" type="datetime1">
              <a:rPr lang="en-GB" smtClean="0"/>
              <a:t>23/11/2017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E5597-B6A1-4847-9241-4257D583AF8C}" type="datetime1">
              <a:rPr lang="en-GB" smtClean="0"/>
              <a:t>23/11/2017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95156-60A3-AB40-A4F8-7F4E36E8F842}" type="datetime1">
              <a:rPr lang="en-GB" smtClean="0"/>
              <a:t>23/11/2017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DEDB2-3C36-084C-B5A3-DF8AFCBB8D87}" type="datetime1">
              <a:rPr lang="en-GB" smtClean="0"/>
              <a:t>23/11/2017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979D5-B9FC-FF4B-9157-3126EA6C9E6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ropbox.com/l/ZAS8MpfhJ3u94NBxHMRR7v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isd.org/pdf/2013/rep_of_congo_greenhouse_gas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Arithmetical Languages for Policy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GB" dirty="0"/>
              <a:t>Jerome Ravetz</a:t>
            </a:r>
          </a:p>
          <a:p>
            <a:pPr algn="r"/>
            <a:r>
              <a:rPr lang="en-GB" dirty="0"/>
              <a:t>GECA</a:t>
            </a:r>
          </a:p>
          <a:p>
            <a:pPr algn="r"/>
            <a:r>
              <a:rPr lang="en-GB" dirty="0"/>
              <a:t>23 November 2017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81431" y="6129949"/>
            <a:ext cx="1317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7403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Sometimes the authors accompany their data with ‘</a:t>
            </a:r>
            <a:r>
              <a:rPr lang="en-GB" dirty="0" err="1"/>
              <a:t>annihilatory</a:t>
            </a:r>
            <a:r>
              <a:rPr lang="en-GB" dirty="0"/>
              <a:t> caveats’.</a:t>
            </a:r>
          </a:p>
          <a:p>
            <a:r>
              <a:rPr lang="en-GB" dirty="0"/>
              <a:t>Thus </a:t>
            </a:r>
            <a:r>
              <a:rPr lang="en-GB" dirty="0" err="1"/>
              <a:t>Siglitz</a:t>
            </a:r>
            <a:r>
              <a:rPr lang="en-GB" dirty="0"/>
              <a:t>, </a:t>
            </a:r>
            <a:r>
              <a:rPr lang="en-GB" dirty="0" err="1"/>
              <a:t>Sen</a:t>
            </a:r>
            <a:r>
              <a:rPr lang="en-GB" dirty="0"/>
              <a:t> &amp; </a:t>
            </a:r>
            <a:r>
              <a:rPr lang="en-GB" dirty="0" err="1"/>
              <a:t>Fitoussi</a:t>
            </a:r>
            <a:r>
              <a:rPr lang="en-GB" dirty="0"/>
              <a:t>, in their great magisterial work on Indicators, have a table with quite ordinary precision of values…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Screen Shot 2017-03-31 at 12.39.45.png"/>
          <p:cNvPicPr>
            <a:picLocks noGrp="1" noChangeAspect="1"/>
          </p:cNvPicPr>
          <p:nvPr>
            <p:ph idx="1"/>
          </p:nvPr>
        </p:nvPicPr>
        <p:blipFill>
          <a:blip r:embed="rId2"/>
          <a:srcRect t="-3269" b="-3269"/>
          <a:stretch>
            <a:fillRect/>
          </a:stretch>
        </p:blipFill>
        <p:spPr>
          <a:xfrm>
            <a:off x="457200" y="519582"/>
            <a:ext cx="8229600" cy="5051491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And below that there is the comment:</a:t>
            </a:r>
          </a:p>
          <a:p>
            <a:r>
              <a:rPr lang="en-GB" dirty="0"/>
              <a:t>“(54) The imprecision associated with the above estimates should be reiterated here.  These are orders of magnitude at best and should not be over-interpreted.”</a:t>
            </a:r>
          </a:p>
          <a:p>
            <a:r>
              <a:rPr lang="en-GB" dirty="0"/>
              <a:t>What are we to make of that?</a:t>
            </a:r>
          </a:p>
          <a:p>
            <a:r>
              <a:rPr lang="en-GB" dirty="0"/>
              <a:t>How many of the other data analysed in their book have the same imprecision?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Where does this leave the science depending on economic, social and environmental data?</a:t>
            </a:r>
          </a:p>
          <a:p>
            <a:r>
              <a:rPr lang="en-GB" dirty="0"/>
              <a:t>What about the compounded indicators which are so widely used for policy?</a:t>
            </a:r>
          </a:p>
          <a:p>
            <a:r>
              <a:rPr lang="en-GB" dirty="0"/>
              <a:t>When scholars of such distinction make such statements, we know that something is seriously wrong.</a:t>
            </a:r>
          </a:p>
          <a:p>
            <a:r>
              <a:rPr lang="en-GB" dirty="0"/>
              <a:t>This convinces me that I am on to something important.</a:t>
            </a:r>
          </a:p>
          <a:p>
            <a:endParaRPr lang="en-GB" dirty="0"/>
          </a:p>
          <a:p>
            <a:endParaRPr lang="en-GB" dirty="0"/>
          </a:p>
          <a:p>
            <a:pPr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894232" cy="1584645"/>
          </a:xfrm>
        </p:spPr>
        <p:txBody>
          <a:bodyPr/>
          <a:lstStyle/>
          <a:p>
            <a:r>
              <a:rPr lang="en-GB" dirty="0"/>
              <a:t>Finally there is ‘the formula that killed Wall Street’, the infamous ‘Gaussian copula’.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5" name="Content Placeholder 7" descr="Wall Street 3921.png"/>
          <p:cNvPicPr>
            <a:picLocks noChangeAspect="1"/>
          </p:cNvPicPr>
          <p:nvPr/>
        </p:nvPicPr>
        <p:blipFill>
          <a:blip r:embed="rId2"/>
          <a:srcRect t="-229695" b="-229695"/>
          <a:stretch>
            <a:fillRect/>
          </a:stretch>
        </p:blipFill>
        <p:spPr>
          <a:xfrm>
            <a:off x="1719470" y="2944297"/>
            <a:ext cx="5762954" cy="226762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significant thing about it is what the ‘</a:t>
            </a:r>
            <a:r>
              <a:rPr lang="en-GB" dirty="0" err="1"/>
              <a:t>Quants</a:t>
            </a:r>
            <a:r>
              <a:rPr lang="en-GB" dirty="0"/>
              <a:t>’ assumed.</a:t>
            </a:r>
          </a:p>
          <a:p>
            <a:r>
              <a:rPr lang="en-GB" dirty="0"/>
              <a:t>That is, that the uncertainties of their arcane, hyper-complex ‘products’</a:t>
            </a:r>
          </a:p>
          <a:p>
            <a:r>
              <a:rPr lang="en-GB" dirty="0"/>
              <a:t>Behaved like a ‘normal’ distribution, with an assignable standard deviation, </a:t>
            </a:r>
            <a:r>
              <a:rPr lang="en-GB" dirty="0" err="1"/>
              <a:t>σ</a:t>
            </a:r>
            <a:r>
              <a:rPr lang="en-GB" dirty="0"/>
              <a:t>.</a:t>
            </a:r>
          </a:p>
          <a:p>
            <a:r>
              <a:rPr lang="en-GB" dirty="0"/>
              <a:t>And hardly anyone said ‘nonsense’.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 argue that the cause of this bad scene is that we are conditioned to a faith:</a:t>
            </a:r>
          </a:p>
          <a:p>
            <a:r>
              <a:rPr lang="en-GB" dirty="0"/>
              <a:t>Numbers are nuggets of truth – pure and unconditioned.</a:t>
            </a:r>
          </a:p>
          <a:p>
            <a:r>
              <a:rPr lang="en-GB" dirty="0"/>
              <a:t>Why is this believed so universally?</a:t>
            </a:r>
          </a:p>
          <a:p>
            <a:r>
              <a:rPr lang="en-GB" dirty="0"/>
              <a:t>It goes back to the Scientific Revolution, when mathematics was believed to be the one and only way to Truth.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Now numbers have an emotional function.</a:t>
            </a:r>
          </a:p>
          <a:p>
            <a:r>
              <a:rPr lang="en-GB" dirty="0"/>
              <a:t>My colleague Rafael Ramirez calls them ‘Teddy Bear numbers’.</a:t>
            </a:r>
          </a:p>
          <a:p>
            <a:r>
              <a:rPr lang="en-GB" dirty="0"/>
              <a:t>When managers see a Spreadsheet with rows and columns full of numbers, they feel secure.</a:t>
            </a:r>
          </a:p>
          <a:p>
            <a:r>
              <a:rPr lang="en-GB" dirty="0"/>
              <a:t>That’s why serious unlearning is necessary.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18258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34932-F208-4B66-BA00-1D96D80A3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21EEBA-A4D8-4C54-A4BA-9035DA893C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1E5FB9-38C0-4461-85DC-A5367887C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34917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Individually, these little paradoxes are not significant for practice.  </a:t>
            </a:r>
          </a:p>
          <a:p>
            <a:r>
              <a:rPr lang="en-GB" dirty="0"/>
              <a:t>But they indicate a situation, where practice is not informed by theory as it is believed to be.</a:t>
            </a:r>
          </a:p>
          <a:p>
            <a:r>
              <a:rPr lang="en-GB" dirty="0"/>
              <a:t>More serious is NEOSD – ‘not even one significant digit’.</a:t>
            </a:r>
          </a:p>
          <a:p>
            <a:r>
              <a:rPr lang="en-GB" dirty="0"/>
              <a:t>How many complex compounded indicators have an uncertainty guaranteed to be less than 10%?</a:t>
            </a:r>
          </a:p>
          <a:p>
            <a:r>
              <a:rPr lang="en-GB" dirty="0"/>
              <a:t>The others are, in principle, NEOSD, like the ones cited by </a:t>
            </a:r>
            <a:r>
              <a:rPr lang="en-GB" dirty="0" err="1"/>
              <a:t>Stiglitz</a:t>
            </a:r>
            <a:r>
              <a:rPr lang="en-GB" dirty="0"/>
              <a:t>, </a:t>
            </a:r>
            <a:r>
              <a:rPr lang="en-GB" dirty="0" err="1"/>
              <a:t>Sen</a:t>
            </a:r>
            <a:r>
              <a:rPr lang="en-GB" dirty="0"/>
              <a:t> &amp; </a:t>
            </a:r>
            <a:r>
              <a:rPr lang="en-GB" dirty="0" err="1"/>
              <a:t>Fitoussi</a:t>
            </a:r>
            <a:r>
              <a:rPr lang="en-GB" dirty="0"/>
              <a:t>.</a:t>
            </a:r>
          </a:p>
          <a:p>
            <a:r>
              <a:rPr lang="en-GB" dirty="0"/>
              <a:t>Where do we go from there?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The management of uncertainty and quality in quantitative information is becoming recognised as an urgent challenge for policy-relevant science.</a:t>
            </a:r>
          </a:p>
          <a:p>
            <a:r>
              <a:rPr lang="en-GB" dirty="0"/>
              <a:t>The integrity and credibility of those sciences are at risk from the growing awareness of widespread incompetent misuse and malevolent abuse of scientific methods.</a:t>
            </a:r>
          </a:p>
          <a:p>
            <a:r>
              <a:rPr lang="en-GB" dirty="0"/>
              <a:t>Economics and nutrition are notorious examples, with statistics a perennial target.  </a:t>
            </a:r>
          </a:p>
          <a:p>
            <a:r>
              <a:rPr lang="en-GB" dirty="0"/>
              <a:t>What’s next?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 have presented bits of evidence to suggest that our inherited system of arithmetic is inadequate to the requirements of our uncertain, complex policy process.</a:t>
            </a:r>
          </a:p>
          <a:p>
            <a:r>
              <a:rPr lang="en-GB" dirty="0"/>
              <a:t>Subversively, we might recall that the Chinese bureaucracy did pretty well for a couple of thousand years in spite of lacking spreadsheets.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Let’s start with the technology of information.</a:t>
            </a:r>
          </a:p>
          <a:p>
            <a:r>
              <a:rPr lang="en-GB" dirty="0"/>
              <a:t>Cuneiform is obsolete!</a:t>
            </a:r>
          </a:p>
          <a:p>
            <a:r>
              <a:rPr lang="en-GB" dirty="0"/>
              <a:t>We no longer need to record information exclusively in a static form.</a:t>
            </a:r>
          </a:p>
          <a:p>
            <a:r>
              <a:rPr lang="en-GB" dirty="0"/>
              <a:t>With IT, information becomes a flow and a dialogue.</a:t>
            </a:r>
          </a:p>
          <a:p>
            <a:r>
              <a:rPr lang="en-GB" dirty="0"/>
              <a:t>How can we exploit this new technology to develop our language of arithmetic?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We can now begin to design our arithmetical notations, so that forms integrate with functions.</a:t>
            </a:r>
          </a:p>
          <a:p>
            <a:r>
              <a:rPr lang="en-GB" dirty="0"/>
              <a:t>The variety of contexts, meanings, and degrees of uncertainty and quality can now be represented with clarity and nuance.</a:t>
            </a:r>
          </a:p>
          <a:p>
            <a:r>
              <a:rPr lang="en-GB" dirty="0"/>
              <a:t>This is the exciting prospect opened by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22</a:t>
            </a:fld>
            <a:endParaRPr lang="en-GB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We start with NUSAP, the notational system for representing Uncertainty and Quality.</a:t>
            </a:r>
          </a:p>
          <a:p>
            <a:r>
              <a:rPr lang="en-GB" dirty="0"/>
              <a:t>The acronym starts at the ‘hard’, conventional end: Numeral, Unit, Spread.</a:t>
            </a:r>
          </a:p>
          <a:p>
            <a:r>
              <a:rPr lang="en-GB" dirty="0"/>
              <a:t>At the ‘soft’ end we have Assessment, and finally Pedigree, a coded normative description of the history and/or function of the item.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23</a:t>
            </a:fld>
            <a:endParaRPr lang="en-GB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NUSAP was first developed by </a:t>
            </a:r>
            <a:r>
              <a:rPr lang="en-GB" dirty="0" err="1"/>
              <a:t>Silvio</a:t>
            </a:r>
            <a:r>
              <a:rPr lang="en-GB" dirty="0"/>
              <a:t> </a:t>
            </a:r>
            <a:r>
              <a:rPr lang="en-GB" dirty="0" err="1"/>
              <a:t>Funtowicz</a:t>
            </a:r>
            <a:r>
              <a:rPr lang="en-GB" dirty="0"/>
              <a:t> and myself, and published in </a:t>
            </a:r>
            <a:r>
              <a:rPr lang="en-GB" i="1" dirty="0"/>
              <a:t>Uncertainty and Quality in Science for Policy</a:t>
            </a:r>
            <a:r>
              <a:rPr lang="en-GB" dirty="0"/>
              <a:t>, in 1981.</a:t>
            </a:r>
          </a:p>
          <a:p>
            <a:r>
              <a:rPr lang="en-GB" dirty="0"/>
              <a:t>The idea of NUSAP has been adopted by the Dutch Environmental Agency in their </a:t>
            </a:r>
            <a:r>
              <a:rPr lang="en-GB" i="1" dirty="0"/>
              <a:t>Guidance</a:t>
            </a:r>
            <a:r>
              <a:rPr lang="en-GB" dirty="0"/>
              <a:t>.</a:t>
            </a:r>
          </a:p>
          <a:p>
            <a:r>
              <a:rPr lang="en-GB" dirty="0"/>
              <a:t>Combined with IT, NUSAP can provide a framework for a  conversation: </a:t>
            </a:r>
          </a:p>
          <a:p>
            <a:r>
              <a:rPr lang="en-GB" dirty="0"/>
              <a:t>Let every heading become a hyperlink!</a:t>
            </a:r>
          </a:p>
          <a:p>
            <a:r>
              <a:rPr lang="en-GB" dirty="0"/>
              <a:t>This could revolutionise the presentation of tabular information.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24</a:t>
            </a:fld>
            <a:endParaRPr lang="en-GB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/>
              <a:t>Here is a sample Pedigree. </a:t>
            </a:r>
          </a:p>
          <a:p>
            <a:pPr>
              <a:buNone/>
            </a:pP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485" y="2108200"/>
            <a:ext cx="6390765" cy="3203082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25</a:t>
            </a:fld>
            <a:endParaRPr lang="en-GB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Leaving aside </a:t>
            </a:r>
            <a:r>
              <a:rPr lang="en-GB" b="1" dirty="0"/>
              <a:t>Unit</a:t>
            </a:r>
            <a:r>
              <a:rPr lang="en-GB" dirty="0"/>
              <a:t> for now, let us consider </a:t>
            </a:r>
            <a:r>
              <a:rPr lang="en-GB" b="1" dirty="0"/>
              <a:t>Numeral</a:t>
            </a:r>
            <a:r>
              <a:rPr lang="en-GB" dirty="0"/>
              <a:t> for the NEOSD case.</a:t>
            </a:r>
          </a:p>
          <a:p>
            <a:r>
              <a:rPr lang="en-GB" dirty="0"/>
              <a:t>For that we have ‘sparse digits’.</a:t>
            </a:r>
          </a:p>
          <a:p>
            <a:r>
              <a:rPr lang="en-GB" dirty="0"/>
              <a:t>In the case of ‘roughly’, they would be 1, 2, 5, 10.</a:t>
            </a:r>
          </a:p>
          <a:p>
            <a:r>
              <a:rPr lang="en-GB" dirty="0"/>
              <a:t>It could be a wonderful exercise in awareness, for scientists to re-write 66.2 as ’50’.</a:t>
            </a:r>
          </a:p>
          <a:p>
            <a:r>
              <a:rPr lang="en-GB" dirty="0"/>
              <a:t>The full set of sparse digits is then: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73220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0" y="4831139"/>
            <a:ext cx="8229600" cy="11430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7"/>
            <a:endParaRPr lang="en-US" dirty="0"/>
          </a:p>
          <a:p>
            <a:pPr lvl="7"/>
            <a:r>
              <a:rPr lang="en-US" sz="3200" dirty="0"/>
              <a:t>   within      sparse</a:t>
            </a:r>
          </a:p>
          <a:p>
            <a:r>
              <a:rPr lang="en-US" dirty="0"/>
              <a:t>	name           spread     factor      scale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roughly	       ±1/3	         2		  1, 2, 5, 10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ball park of	   ±2/3	    5		    1, 3, 10   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order of magnitude       10		   1, 10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27</a:t>
            </a:fld>
            <a:endParaRPr lang="en-GB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 should remark that this is a design exercise, of which this version is an early draft.</a:t>
            </a:r>
          </a:p>
          <a:p>
            <a:r>
              <a:rPr lang="en-GB" dirty="0"/>
              <a:t>I am inclined to have ±1/2 for ‘ball park’, but that would not fit so well with the other entries.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28</a:t>
            </a:fld>
            <a:endParaRPr lang="en-GB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And now for the final treat:  dynamical graphics.</a:t>
            </a:r>
          </a:p>
          <a:p>
            <a:r>
              <a:rPr lang="en-GB" dirty="0"/>
              <a:t>The geometry of classical Greece is a language in which logical connections are made by </a:t>
            </a:r>
            <a:r>
              <a:rPr lang="en-GB" u="sng" dirty="0"/>
              <a:t>constructions</a:t>
            </a:r>
            <a:r>
              <a:rPr lang="en-GB" dirty="0"/>
              <a:t> of a restricted sort: ‘ruler and compass’, providing a ‘visual proof’.</a:t>
            </a:r>
          </a:p>
          <a:p>
            <a:r>
              <a:rPr lang="en-GB" dirty="0"/>
              <a:t>I propose to use computer graphics to represent arithmetical operations, providing a ‘visual dialogue’.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29</a:t>
            </a:fld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4458"/>
            <a:ext cx="8229600" cy="5221706"/>
          </a:xfrm>
        </p:spPr>
        <p:txBody>
          <a:bodyPr>
            <a:normAutofit lnSpcReduction="10000"/>
          </a:bodyPr>
          <a:lstStyle/>
          <a:p>
            <a:r>
              <a:rPr lang="en-GB" dirty="0"/>
              <a:t>Here I sketch a possible remedy.</a:t>
            </a:r>
          </a:p>
          <a:p>
            <a:r>
              <a:rPr lang="en-GB" dirty="0"/>
              <a:t>There is a perceived problem of numerical nonsense, as idiot-digits.</a:t>
            </a:r>
          </a:p>
          <a:p>
            <a:r>
              <a:rPr lang="en-GB" dirty="0"/>
              <a:t>There is awareness of dangerous misuse, as the (Gaussian) ‘formula that killed Wall Street’.</a:t>
            </a:r>
          </a:p>
          <a:p>
            <a:r>
              <a:rPr lang="en-GB" dirty="0"/>
              <a:t>I proceed by denying that ‘numbers are nuggets of truth’.</a:t>
            </a:r>
          </a:p>
          <a:p>
            <a:r>
              <a:rPr lang="en-GB" dirty="0"/>
              <a:t>And I use IT for an enhanced, flexible, participatory technology of quantities.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Finally, I offer a speculative idea that might prove to be the most powerful of all.</a:t>
            </a:r>
          </a:p>
          <a:p>
            <a:r>
              <a:rPr lang="en-GB" dirty="0"/>
              <a:t>Before there was convenient computing power, there were ‘</a:t>
            </a:r>
            <a:r>
              <a:rPr lang="en-GB" dirty="0" err="1"/>
              <a:t>nomograms</a:t>
            </a:r>
            <a:r>
              <a:rPr lang="en-GB" dirty="0"/>
              <a:t>’.</a:t>
            </a:r>
          </a:p>
          <a:p>
            <a:r>
              <a:rPr lang="en-GB" dirty="0"/>
              <a:t>They are now nearly forgotten.</a:t>
            </a:r>
          </a:p>
          <a:p>
            <a:r>
              <a:rPr lang="en-GB" dirty="0"/>
              <a:t>Here is the sample, from Wikipedia.</a:t>
            </a:r>
          </a:p>
          <a:p>
            <a:r>
              <a:rPr lang="en-GB" dirty="0"/>
              <a:t>This is totally transparent and participatory.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30</a:t>
            </a:fld>
            <a:endParaRPr lang="en-GB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" name="Content Placeholder 4" descr="Nomogram preview.png"/>
          <p:cNvPicPr>
            <a:picLocks noGrp="1" noChangeAspect="1"/>
          </p:cNvPicPr>
          <p:nvPr>
            <p:ph idx="1"/>
          </p:nvPr>
        </p:nvPicPr>
        <p:blipFill>
          <a:blip r:embed="rId2"/>
          <a:srcRect l="-81624" r="-81624"/>
          <a:stretch>
            <a:fillRect/>
          </a:stretch>
        </p:blipFill>
        <p:spPr>
          <a:xfrm>
            <a:off x="0" y="578168"/>
            <a:ext cx="8229600" cy="5547996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31</a:t>
            </a:fld>
            <a:endParaRPr lang="en-GB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Nomogram enlarged.png"/>
          <p:cNvPicPr>
            <a:picLocks noGrp="1" noChangeAspect="1"/>
          </p:cNvPicPr>
          <p:nvPr>
            <p:ph idx="1"/>
          </p:nvPr>
        </p:nvPicPr>
        <p:blipFill>
          <a:blip r:embed="rId2"/>
          <a:srcRect l="-50873" r="-50873"/>
          <a:stretch>
            <a:fillRect/>
          </a:stretch>
        </p:blipFill>
        <p:spPr/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32</a:t>
            </a:fld>
            <a:endParaRPr lang="en-GB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6EFAA-B215-4B9A-BBAD-480B2C546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80B21C-098E-4559-947F-EAC0F4D36F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If we think of this little diagram as a simple </a:t>
            </a:r>
            <a:r>
              <a:rPr lang="en-GB" u="sng" dirty="0"/>
              <a:t>model</a:t>
            </a:r>
            <a:r>
              <a:rPr lang="en-GB" dirty="0"/>
              <a:t>, all sorts of things happen.</a:t>
            </a:r>
          </a:p>
          <a:p>
            <a:r>
              <a:rPr lang="en-GB" dirty="0"/>
              <a:t>If we approached it numerically, it would either be a set of equations, or a spreadsheet.</a:t>
            </a:r>
          </a:p>
          <a:p>
            <a:r>
              <a:rPr lang="en-GB" dirty="0"/>
              <a:t>Either is nearly opaque.</a:t>
            </a:r>
          </a:p>
          <a:p>
            <a:r>
              <a:rPr lang="en-GB" dirty="0"/>
              <a:t>But here we can say that “a picture is worth a thousand numbers”.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BE3344-3D0C-468D-8D97-CD98B2252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78131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E33A1-9987-4DF8-95F7-E92BDC4C2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EA65BF-F7A1-475C-A5BA-8D4B4057A5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We can ask, why one input line is longer than the other, and why is the output line in the middle so short.</a:t>
            </a:r>
          </a:p>
          <a:p>
            <a:r>
              <a:rPr lang="en-GB" dirty="0"/>
              <a:t>We can ask whether the different categories should be equally spaced, and whether they should be different.</a:t>
            </a:r>
          </a:p>
          <a:p>
            <a:r>
              <a:rPr lang="en-GB" dirty="0"/>
              <a:t>We should notice that we are spared a lot of pseudo-precision!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8A1E5C-55F3-4CF9-B6BD-8D6FB9F57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86495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Now imagine that the lines and points were replaced by ‘blobs’, either ‘caterpillars’ or discs.</a:t>
            </a:r>
          </a:p>
          <a:p>
            <a:r>
              <a:rPr lang="en-GB" dirty="0"/>
              <a:t>Imagine that their uncertainties were represented by width of blob.</a:t>
            </a:r>
          </a:p>
          <a:p>
            <a:r>
              <a:rPr lang="en-GB" dirty="0"/>
              <a:t>And the propagation of uncertainty through the calculation were displayed by the widening of the blobs.</a:t>
            </a:r>
          </a:p>
          <a:p>
            <a:r>
              <a:rPr lang="en-GB" dirty="0"/>
              <a:t>There would then be total transparency!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35</a:t>
            </a:fld>
            <a:endParaRPr lang="en-GB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b="1" dirty="0"/>
              <a:t>Conclusion</a:t>
            </a:r>
          </a:p>
          <a:p>
            <a:r>
              <a:rPr lang="en-GB" dirty="0"/>
              <a:t>I have taken us from the challenges of integrity and credibility to a vision of a transparent, participatory technology of mathematics in policy.</a:t>
            </a:r>
          </a:p>
          <a:p>
            <a:r>
              <a:rPr lang="en-GB" i="1" dirty="0"/>
              <a:t>En route </a:t>
            </a:r>
            <a:r>
              <a:rPr lang="en-GB" dirty="0"/>
              <a:t>I have engaged with the problem of representation of inexact quantities, especially the NEOSD sort.</a:t>
            </a:r>
          </a:p>
          <a:p>
            <a:r>
              <a:rPr lang="en-GB" dirty="0">
                <a:solidFill>
                  <a:srgbClr val="000000"/>
                </a:solidFill>
              </a:rPr>
              <a:t>The relevance to the extended indicators of environment and society is obvious.</a:t>
            </a:r>
          </a:p>
          <a:p>
            <a:r>
              <a:rPr lang="en-GB" dirty="0"/>
              <a:t>We have covered a lot of ground, and I appreciate your hard work in following me.</a:t>
            </a:r>
          </a:p>
          <a:p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210693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Click here to view New </a:t>
            </a:r>
            <a:r>
              <a:rPr lang="en-US" dirty="0" err="1"/>
              <a:t>Arith</a:t>
            </a:r>
            <a:r>
              <a:rPr lang="en-US" dirty="0"/>
              <a:t> Language 4Z07</a:t>
            </a:r>
            <a:endParaRPr lang="en-GB" dirty="0"/>
          </a:p>
          <a:p>
            <a:r>
              <a:rPr lang="en-US" dirty="0">
                <a:hlinkClick r:id="rId2"/>
              </a:rPr>
              <a:t>https://www.dropbox.com/l/ZAS8MpfhJ3u94NBxHMRR7v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37</a:t>
            </a:fld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1374F-F916-4435-AA15-40B28BA2C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A0BDD0-13E7-41D4-9957-7AB82ADCF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Number is the language of science, but it has many dialects.</a:t>
            </a:r>
          </a:p>
          <a:p>
            <a:r>
              <a:rPr lang="en-GB" dirty="0"/>
              <a:t>They are not just ‘different ways of saying the same thing’.</a:t>
            </a:r>
          </a:p>
          <a:p>
            <a:r>
              <a:rPr lang="en-GB" dirty="0"/>
              <a:t>Think of ‘cardinals’ and ‘ordinals’; they have the same symbols, but the latter has no zero!</a:t>
            </a:r>
          </a:p>
          <a:p>
            <a:r>
              <a:rPr lang="en-GB" dirty="0"/>
              <a:t>Estimates are conveyed by lots of zeroes, but that can make trouble.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46DCAA-85B1-4DF7-8AAC-1F3DC0564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9015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E8667-A877-4B55-89C4-A04EBAF40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13266-E00F-45E6-ACAF-29AE682C34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Here is a new version of the ‘fossils joke’, when a bone in a museum was discovered to be not so old as previously thought.</a:t>
            </a:r>
          </a:p>
          <a:p>
            <a:r>
              <a:rPr lang="en-GB" dirty="0"/>
              <a:t>We have the sum:</a:t>
            </a:r>
          </a:p>
          <a:p>
            <a:r>
              <a:rPr lang="en-GB" dirty="0"/>
              <a:t>65,000,000</a:t>
            </a:r>
          </a:p>
          <a:p>
            <a:r>
              <a:rPr lang="en-GB" u="sng" dirty="0"/>
              <a:t>                - 3</a:t>
            </a:r>
            <a:endParaRPr lang="en-GB" dirty="0"/>
          </a:p>
          <a:p>
            <a:r>
              <a:rPr lang="en-GB" dirty="0"/>
              <a:t>64,999,999!</a:t>
            </a:r>
          </a:p>
          <a:p>
            <a:r>
              <a:rPr lang="en-GB" dirty="0"/>
              <a:t>How did we get such precision in the estimate?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0F39EF-F19D-4F5F-9A4F-A3C0325F4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978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4516F-5C23-4C6F-A2EE-CEE991F2F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34947-0C01-45D2-AA0B-D0C16DBAA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03265"/>
            <a:ext cx="8229600" cy="4525963"/>
          </a:xfrm>
        </p:spPr>
        <p:txBody>
          <a:bodyPr/>
          <a:lstStyle/>
          <a:p>
            <a:r>
              <a:rPr lang="en-GB" dirty="0"/>
              <a:t>It’s a case of mismatched dialects.</a:t>
            </a:r>
          </a:p>
          <a:p>
            <a:r>
              <a:rPr lang="en-GB" dirty="0"/>
              <a:t>65,000,000  Estimating</a:t>
            </a:r>
          </a:p>
          <a:p>
            <a:r>
              <a:rPr lang="en-GB" u="sng" dirty="0"/>
              <a:t>                - 3  Counting</a:t>
            </a:r>
            <a:endParaRPr lang="en-GB" dirty="0"/>
          </a:p>
          <a:p>
            <a:r>
              <a:rPr lang="en-GB" dirty="0"/>
              <a:t>64,999,999   Gibberish.</a:t>
            </a:r>
          </a:p>
          <a:p>
            <a:r>
              <a:rPr lang="en-GB" dirty="0" err="1"/>
              <a:t>Noone</a:t>
            </a:r>
            <a:r>
              <a:rPr lang="en-GB" dirty="0"/>
              <a:t> can believe that that last number means anything, with all those 9’s.</a:t>
            </a:r>
          </a:p>
          <a:p>
            <a:r>
              <a:rPr lang="en-GB" dirty="0"/>
              <a:t>But – how many numbers that we see around us are such gibberish?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6F0B32-49DE-406B-8954-C9EB23FB9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7483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Here is Exhibit A – a standard table</a:t>
            </a:r>
          </a:p>
        </p:txBody>
      </p:sp>
      <p:pic>
        <p:nvPicPr>
          <p:cNvPr id="4" name="Content Placeholder 3" descr="CO2 DRC iisd 2013.png"/>
          <p:cNvPicPr>
            <a:picLocks noChangeAspect="1"/>
          </p:cNvPicPr>
          <p:nvPr/>
        </p:nvPicPr>
        <p:blipFill>
          <a:blip r:embed="rId2"/>
          <a:srcRect t="-7598" b="-7598"/>
          <a:stretch>
            <a:fillRect/>
          </a:stretch>
        </p:blipFill>
        <p:spPr>
          <a:xfrm>
            <a:off x="342900" y="1909915"/>
            <a:ext cx="6172200" cy="421624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89711" y="351357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33398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It’s for the Democratic Republic of Congo!</a:t>
            </a:r>
          </a:p>
          <a:p>
            <a:r>
              <a:rPr lang="en-GB" dirty="0"/>
              <a:t>Here’s the URL:</a:t>
            </a:r>
          </a:p>
          <a:p>
            <a:r>
              <a:rPr lang="en-GB" u="sng" dirty="0">
                <a:hlinkClick r:id="rId2"/>
              </a:rPr>
              <a:t>http://www.iisd.org/pdf/2013/rep_of_congo_greenhouse_gas.pdf</a:t>
            </a:r>
            <a:endParaRPr lang="en-GB" u="sng" dirty="0"/>
          </a:p>
          <a:p>
            <a:r>
              <a:rPr lang="en-GB" dirty="0"/>
              <a:t>Something odd, perhaps significant:  the six-digit figures for Emissions don’t change for five or six years in a row.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14051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people who publish this nonsense sometimes know that it is nonsense!</a:t>
            </a:r>
          </a:p>
          <a:p>
            <a:r>
              <a:rPr lang="en-GB" dirty="0"/>
              <a:t>These multi-digit numbers are accurate to ±50%.</a:t>
            </a:r>
          </a:p>
          <a:p>
            <a:r>
              <a:rPr lang="en-GB" dirty="0"/>
              <a:t>But the scientists are constrained by the conventions to write precise nonsense, </a:t>
            </a:r>
          </a:p>
          <a:p>
            <a:r>
              <a:rPr lang="en-GB" dirty="0"/>
              <a:t>And they reserve their understanding to the methodological footnotes for experts.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79D5-B9FC-FF4B-9157-3126EA6C9E60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1762</TotalTime>
  <Words>1615</Words>
  <Application>Microsoft Office PowerPoint</Application>
  <PresentationFormat>On-screen Show (4:3)</PresentationFormat>
  <Paragraphs>168</Paragraphs>
  <Slides>37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0" baseType="lpstr">
      <vt:lpstr>Arial</vt:lpstr>
      <vt:lpstr>Calibri</vt:lpstr>
      <vt:lpstr>Office Theme</vt:lpstr>
      <vt:lpstr>Arithmetical Languages for Policy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IMac</dc:creator>
  <cp:lastModifiedBy>Jerome</cp:lastModifiedBy>
  <cp:revision>58</cp:revision>
  <cp:lastPrinted>2017-04-03T12:10:08Z</cp:lastPrinted>
  <dcterms:created xsi:type="dcterms:W3CDTF">2017-04-03T12:18:01Z</dcterms:created>
  <dcterms:modified xsi:type="dcterms:W3CDTF">2017-11-23T09:47:32Z</dcterms:modified>
</cp:coreProperties>
</file>